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18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9" r:id="rId33"/>
    <p:sldId id="288" r:id="rId34"/>
    <p:sldId id="290" r:id="rId35"/>
    <p:sldId id="291" r:id="rId36"/>
    <p:sldId id="293" r:id="rId37"/>
    <p:sldId id="292" r:id="rId38"/>
    <p:sldId id="294" r:id="rId39"/>
    <p:sldId id="295" r:id="rId40"/>
    <p:sldId id="298" r:id="rId41"/>
    <p:sldId id="299" r:id="rId42"/>
    <p:sldId id="300" r:id="rId43"/>
    <p:sldId id="297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2" r:id="rId55"/>
    <p:sldId id="311" r:id="rId56"/>
    <p:sldId id="313" r:id="rId57"/>
    <p:sldId id="314" r:id="rId58"/>
    <p:sldId id="315" r:id="rId59"/>
    <p:sldId id="316" r:id="rId60"/>
    <p:sldId id="317" r:id="rId61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5"/>
    <p:restoredTop sz="94674"/>
  </p:normalViewPr>
  <p:slideViewPr>
    <p:cSldViewPr snapToGrid="0" snapToObjects="1">
      <p:cViewPr>
        <p:scale>
          <a:sx n="287" d="100"/>
          <a:sy n="287" d="100"/>
        </p:scale>
        <p:origin x="-4216" y="-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AB74-5278-EA4D-BAD4-DADC5EEB6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E7222C-3A34-1E43-A29D-2F9EAD136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D9CFC-CDE2-2744-AF54-8AB175EC9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7F9FF-77EC-7942-B11C-1E7AFEAC2D84}" type="datetimeFigureOut">
              <a:rPr lang="en-KR" smtClean="0"/>
              <a:t>31/07/2020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E46C6-C36F-F246-A60D-1617E0620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AE7A7-1BE2-1943-9773-1011F5FDC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9911-1EFD-D74C-9217-8D96DF380EA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44283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28B74-D6B1-DE4D-B8F3-60706A7E6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E68F5-7784-D241-8944-A3F95CB7E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8360C-976F-FF47-8C6E-ABAE82189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7F9FF-77EC-7942-B11C-1E7AFEAC2D84}" type="datetimeFigureOut">
              <a:rPr lang="en-KR" smtClean="0"/>
              <a:t>31/07/2020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BB966-7398-B848-BA26-3A552E8DE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D92B2-7C2E-6245-9B46-D55AD3A4C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9911-1EFD-D74C-9217-8D96DF380EA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9319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9570FE-5296-C944-94B8-69E31F51C1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1D93F-9419-1449-9FDF-4897603C9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B445E-E4C5-D642-A3B4-FADA8D365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7F9FF-77EC-7942-B11C-1E7AFEAC2D84}" type="datetimeFigureOut">
              <a:rPr lang="en-KR" smtClean="0"/>
              <a:t>31/07/2020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0C8DF-3BAC-E546-8246-9DA462CB7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D52F4-18B5-6B4D-92A8-B27B2FCF5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9911-1EFD-D74C-9217-8D96DF380EA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88267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A3F5-B882-3746-BC45-7B443E6E1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D9783-64F6-0D43-94BB-1DEDC7F74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37B0C-A865-5846-BD21-4565274E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7F9FF-77EC-7942-B11C-1E7AFEAC2D84}" type="datetimeFigureOut">
              <a:rPr lang="en-KR" smtClean="0"/>
              <a:t>31/07/2020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79A7B-9F4F-D147-8369-3C0F814DE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81F72-ADD0-1F46-A107-21703F429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9911-1EFD-D74C-9217-8D96DF380EA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5615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C3F18-A9A8-2440-9E3C-4BD3905C1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144C9-CA86-6E48-9FC4-4954AA075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26BB9-C429-204B-B59F-B81ECE6F7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7F9FF-77EC-7942-B11C-1E7AFEAC2D84}" type="datetimeFigureOut">
              <a:rPr lang="en-KR" smtClean="0"/>
              <a:t>31/07/2020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5515-EAF6-2642-B105-D9EE7A6E0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B37F1-057B-6F4F-A651-EC20808B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9911-1EFD-D74C-9217-8D96DF380EA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19930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AEE0-CE72-884E-8627-B33C4CFED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4A245-6B60-8543-8EFE-653E61FE8B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990E0-FD2A-2846-854A-042C20B9C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F034F-45A1-D046-99AE-9FED56618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7F9FF-77EC-7942-B11C-1E7AFEAC2D84}" type="datetimeFigureOut">
              <a:rPr lang="en-KR" smtClean="0"/>
              <a:t>31/07/2020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FCED1-CD34-E148-A740-4EA498F58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22235-0E37-5C42-B14D-273F911B9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9911-1EFD-D74C-9217-8D96DF380EA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727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978DA-A9F7-424C-946F-E67ECD6C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2ACB3-0205-AD42-91F3-FABC11ECF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00AF7-C82D-7D45-9EDB-687C2DF5D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272345-8C81-8545-B949-CB08775E16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DFA7B-E5C1-7A49-A294-6F33CDE823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B88381-F55E-2847-868D-7E59304E0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7F9FF-77EC-7942-B11C-1E7AFEAC2D84}" type="datetimeFigureOut">
              <a:rPr lang="en-KR" smtClean="0"/>
              <a:t>31/07/2020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E5CD7-0EC2-FA4B-A844-28B478EC2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752948-1A06-2848-8739-80CF9972F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9911-1EFD-D74C-9217-8D96DF380EA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42062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F9636-D149-C94F-BAE8-4C727210E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F420E5-5158-2D43-B0A4-CA5B8AC61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7F9FF-77EC-7942-B11C-1E7AFEAC2D84}" type="datetimeFigureOut">
              <a:rPr lang="en-KR" smtClean="0"/>
              <a:t>31/07/2020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815D-3C88-534E-90F2-8031A4F53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B9B75F-F0F2-B648-B84A-49D6962F4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9911-1EFD-D74C-9217-8D96DF380EA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7680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E2A65B-6806-8441-8024-418D5B6B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7F9FF-77EC-7942-B11C-1E7AFEAC2D84}" type="datetimeFigureOut">
              <a:rPr lang="en-KR" smtClean="0"/>
              <a:t>31/07/2020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8B45FB-3944-774F-8DBA-C8212125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D9139-E69B-0546-A573-23468B75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9911-1EFD-D74C-9217-8D96DF380EA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37288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CD07E-4194-F241-A377-606215CAE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69121-F5AC-5845-B6E4-5BFCC31DA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0ADEA4-559E-BE4E-979E-8CF46A753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E08C2-5567-624C-B746-CF0CEC48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7F9FF-77EC-7942-B11C-1E7AFEAC2D84}" type="datetimeFigureOut">
              <a:rPr lang="en-KR" smtClean="0"/>
              <a:t>31/07/2020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B3AD6-F5D8-524E-BFCB-BCAD049D1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BDFFA-AA3F-5D46-82D1-0EA1AF99E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9911-1EFD-D74C-9217-8D96DF380EA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28597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47A84-786E-DA42-9D5C-700C0E2E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B0F716-A15E-3048-B61E-3B1BB92467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E8028-8CB0-BD40-9BBA-77C084264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26CEB-DF28-8044-8FFE-79EADCF89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7F9FF-77EC-7942-B11C-1E7AFEAC2D84}" type="datetimeFigureOut">
              <a:rPr lang="en-KR" smtClean="0"/>
              <a:t>31/07/2020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B842A-F175-294C-ABC3-924D271E5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86408-FF7D-E646-B493-F709739BB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9911-1EFD-D74C-9217-8D96DF380EA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02073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329E8-C2A7-DA4A-8196-3EA2C84D9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0F099-3B18-D14E-95D2-690A4330E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556C-1E6D-EA49-98A7-2640BDF50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7F9FF-77EC-7942-B11C-1E7AFEAC2D84}" type="datetimeFigureOut">
              <a:rPr lang="en-KR" smtClean="0"/>
              <a:t>31/07/2020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F29C8-995C-0B40-8644-BE0D55BB4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BBF2-7B20-BD49-A7DE-79B4A72E3E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69911-1EFD-D74C-9217-8D96DF380EA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3286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E9287-2E07-434C-B9D2-E6DB61C13F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Journey to Spring Boot</a:t>
            </a:r>
            <a:endParaRPr lang="en-KR" dirty="0">
              <a:solidFill>
                <a:schemeClr val="bg1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948017-7696-ED42-89B9-7AB760EA4E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02530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solidFill>
                  <a:schemeClr val="bg1"/>
                </a:solidFill>
              </a:rPr>
              <a:t>Internet?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DFD1A-FCBF-EB46-A133-D562B541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만약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400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억대의 컴퓨터라면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?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5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solidFill>
                  <a:schemeClr val="bg1"/>
                </a:solidFill>
              </a:rPr>
              <a:t>Internet?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7FB650-6250-C048-BFD4-CA46DD0E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097005"/>
            <a:ext cx="5471959" cy="496879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3E0903-D0EB-6845-946D-2584AD446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만약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400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억대의 컴퓨터라면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?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59674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solidFill>
                  <a:schemeClr val="bg1"/>
                </a:solidFill>
              </a:rPr>
              <a:t>Internet?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3E0903-D0EB-6845-946D-2584AD446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아주 </a:t>
            </a: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먼거리를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 연결하기 위해서는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?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34656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solidFill>
                  <a:schemeClr val="bg1"/>
                </a:solidFill>
              </a:rPr>
              <a:t>Internet?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3E0903-D0EB-6845-946D-2584AD446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집집 마다 전화는 있으니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..</a:t>
            </a: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이걸로 연결하자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!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8C3450-CABC-8448-9100-C22285DE7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1" y="1348459"/>
            <a:ext cx="4828504" cy="48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98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solidFill>
                  <a:schemeClr val="bg1"/>
                </a:solidFill>
              </a:rPr>
              <a:t>Internet?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3E0903-D0EB-6845-946D-2584AD446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모뎀을 이용해서 네트워크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&lt;-&gt;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 전화선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근데 메시지 전송은 어떻게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?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8C3450-CABC-8448-9100-C22285DE7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1" y="1348459"/>
            <a:ext cx="4828504" cy="48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solidFill>
                  <a:schemeClr val="bg1"/>
                </a:solidFill>
              </a:rPr>
              <a:t>Internet?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3E0903-D0EB-6845-946D-2584AD446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ISP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 업체를 이용하여 연결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SKT, LG U+, KT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C4BCAC-B2D1-3442-99A8-C576351C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781396" y="-864656"/>
            <a:ext cx="2934008" cy="1114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75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Web</a:t>
            </a:r>
            <a:r>
              <a:rPr lang="en-KR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3E0903-D0EB-6845-946D-2584AD446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Internet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 이라는 인프라 위에서 구축된 서비스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6690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Web</a:t>
            </a:r>
            <a:r>
              <a:rPr lang="en-KR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91F1839-42C9-DB4B-A618-2D7ECC98A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4829" y="608918"/>
            <a:ext cx="7205548" cy="56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90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Web Server</a:t>
            </a:r>
            <a:r>
              <a:rPr lang="en-KR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60FC0-54FC-7344-B57D-16FFFD7E8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0515600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하드웨어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웹사이트 컴포넌트 파일을 저장하는 컴퓨터 이며 인터넷에 연결됨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소프트웨어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사용자의 접근을 제어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HTTP 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 역할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URL, HTTP</a:t>
            </a: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이해하는 소프트웨어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8863D1-7365-EC40-9DCB-A977D6161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4033681"/>
            <a:ext cx="76962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44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Web Server</a:t>
            </a:r>
            <a:r>
              <a:rPr lang="en-KR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60FC0-54FC-7344-B57D-16FFFD7E8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브라우저의 요청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(HTTP)</a:t>
            </a:r>
          </a:p>
          <a:p>
            <a:pPr marL="514350" indent="-51435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웹 서버에게 도착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하드웨어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HTTP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요청에서 원하는 파일 탐색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소프트웨어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 marL="971550" lvl="1" indent="-51435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만약 없는 파일이라면 </a:t>
            </a:r>
            <a:r>
              <a:rPr lang="en-US" altLang="ko-KR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404</a:t>
            </a:r>
            <a:r>
              <a:rPr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응답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반환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응답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return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8863D1-7365-EC40-9DCB-A977D6161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13" y="4087866"/>
            <a:ext cx="6973373" cy="240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53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DFD1A-FCBF-EB46-A133-D562B541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1. </a:t>
            </a:r>
            <a:r>
              <a:rPr lang="en-US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Internet?</a:t>
            </a:r>
          </a:p>
          <a:p>
            <a:r>
              <a:rPr lang="en-US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2. Web?</a:t>
            </a:r>
          </a:p>
          <a:p>
            <a:r>
              <a:rPr lang="en-US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3. Web Server? (feat. Static/Dynamic)</a:t>
            </a:r>
          </a:p>
          <a:p>
            <a:r>
              <a:rPr lang="en-US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4. CGI, WAS, Servlet(JSP)?</a:t>
            </a:r>
          </a:p>
          <a:p>
            <a:r>
              <a:rPr lang="en-US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5. Spring?</a:t>
            </a:r>
          </a:p>
          <a:p>
            <a:r>
              <a:rPr lang="en-US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6. Spring Boot?</a:t>
            </a:r>
            <a:endParaRPr lang="en-KR" dirty="0">
              <a:solidFill>
                <a:schemeClr val="bg1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12031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Web Server</a:t>
            </a:r>
            <a:r>
              <a:rPr lang="en-KR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60FC0-54FC-7344-B57D-16FFFD7E8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이것이 바로 정적 </a:t>
            </a: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웹서버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8863D1-7365-EC40-9DCB-A977D6161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572" y="3134932"/>
            <a:ext cx="9325655" cy="321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38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(Static) Web Server</a:t>
            </a:r>
            <a:r>
              <a:rPr lang="en-KR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60FC0-54FC-7344-B57D-16FFFD7E8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HTTP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서버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소프트웨어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있는 컴퓨터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하드웨어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구성</a:t>
            </a:r>
            <a:endParaRPr lang="en-KR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호스팅된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파일을 그대로 전달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8863D1-7365-EC40-9DCB-A977D6161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572" y="3134932"/>
            <a:ext cx="9325655" cy="321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08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Dynamic Web Server?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60FC0-54FC-7344-B57D-16FFFD7E8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정적 </a:t>
            </a: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웹서버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추가적인 소프트웨어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(Application Server + Database)</a:t>
            </a: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Application Server?</a:t>
            </a:r>
          </a:p>
          <a:p>
            <a:pPr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응답을 보내기 비즈니스 </a:t>
            </a: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로직을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제공하는 서버 프로그램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HTML Template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 Data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6011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CGI?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60FC0-54FC-7344-B57D-16FFFD7E8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동적 </a:t>
            </a: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웹서버를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구축하기 위한 표준 인터페이스로 등장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4AED59-F2D0-0541-9D38-3AC795E44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194" y="2688550"/>
            <a:ext cx="4900411" cy="30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05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CGI?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60FC0-54FC-7344-B57D-16FFFD7E8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특정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URL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 때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-&gt;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app.exe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실행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4AED59-F2D0-0541-9D38-3AC795E44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194" y="2688550"/>
            <a:ext cx="4900411" cy="3038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6E7B2-7BFD-7C49-824D-8E18593A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0" y="2278800"/>
            <a:ext cx="6896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17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CGI?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4AED59-F2D0-0541-9D38-3AC795E44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611" y="2429757"/>
            <a:ext cx="1072339" cy="664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900C71-9D63-E642-A26E-A8F804584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497" y="2918618"/>
            <a:ext cx="3216533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49B106-A68A-6D4D-8572-4C26B2CE6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5340" y="2444514"/>
            <a:ext cx="948207" cy="948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22EAA-3E1D-114E-BC14-A76D3464D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600" y="3392721"/>
            <a:ext cx="1387844" cy="1387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689500-BA31-9E48-A1CC-D3E333D11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2951" y="3516753"/>
            <a:ext cx="1014641" cy="11397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34AC9A-C938-C14C-A2F5-061E64981E0F}"/>
              </a:ext>
            </a:extLst>
          </p:cNvPr>
          <p:cNvCxnSpPr/>
          <p:nvPr/>
        </p:nvCxnSpPr>
        <p:spPr>
          <a:xfrm>
            <a:off x="7822299" y="3449871"/>
            <a:ext cx="1503000" cy="0"/>
          </a:xfrm>
          <a:prstGeom prst="straightConnector1">
            <a:avLst/>
          </a:prstGeom>
          <a:ln w="730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FFF1BF-406A-084C-A039-0A838DD03149}"/>
              </a:ext>
            </a:extLst>
          </p:cNvPr>
          <p:cNvCxnSpPr/>
          <p:nvPr/>
        </p:nvCxnSpPr>
        <p:spPr>
          <a:xfrm>
            <a:off x="2395589" y="3480474"/>
            <a:ext cx="1503000" cy="0"/>
          </a:xfrm>
          <a:prstGeom prst="straightConnector1">
            <a:avLst/>
          </a:prstGeom>
          <a:ln w="730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A0AE9FCC-D1C8-8947-9886-35800377EE57}"/>
              </a:ext>
            </a:extLst>
          </p:cNvPr>
          <p:cNvSpPr txBox="1">
            <a:spLocks/>
          </p:cNvSpPr>
          <p:nvPr/>
        </p:nvSpPr>
        <p:spPr>
          <a:xfrm>
            <a:off x="623939" y="2853971"/>
            <a:ext cx="1771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chemeClr val="bg1"/>
                </a:solidFill>
              </a:rPr>
              <a:t>Request</a:t>
            </a:r>
            <a:endParaRPr lang="en-KR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283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CGI?</a:t>
            </a:r>
            <a:endParaRPr lang="en-KR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C2C3F-097A-0543-BC0F-B8E927EB0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690688"/>
            <a:ext cx="72898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05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WAS?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2088F17-606A-D143-A96F-94C2F7407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Web Application Server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(Web Server + Web Application)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50293-9A6B-D144-9113-085466A8B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90" y="2425383"/>
            <a:ext cx="9075420" cy="390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75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WAS?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2088F17-606A-D143-A96F-94C2F7407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102614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WAS = Tomcat</a:t>
            </a:r>
            <a:b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정적 작업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(Web Server)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동적 작업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(Web Container)</a:t>
            </a: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모두 담당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할 수 있음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7C858-B550-B649-80F3-1ECD17362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890" y="2499360"/>
            <a:ext cx="6332220" cy="42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38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WAS?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2088F17-606A-D143-A96F-94C2F7407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102614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물론 그렇지 않는 경우도 있음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E2A6E2B9-853E-7C4D-90D9-0D1B20DAC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04" y="2535121"/>
            <a:ext cx="7510991" cy="39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10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목적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DFD1A-FCBF-EB46-A133-D562B541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Spring Boot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가 뭔지 설명하려 했으나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..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 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개념을 정리하기도 바빠서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..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점차 깊게 들어가는 걸로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..</a:t>
            </a:r>
            <a:endParaRPr lang="en-US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86868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Web Container?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2088F17-606A-D143-A96F-94C2F7407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102614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Servlet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들을 관리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..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A010B-81B3-5C41-96ED-89007BC21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850" y="2513419"/>
            <a:ext cx="34163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46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Servlet?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2088F17-606A-D143-A96F-94C2F7407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10261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HTML 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등의 웹 콘텐츠를 생성하고 전달하기 위해 </a:t>
            </a:r>
            <a:r>
              <a:rPr 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Servlet 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클래스의 구현 규칙을 지켜 자바로 만들어진 프로그램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02425-1A85-E342-AF7F-75B5709BA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52757"/>
            <a:ext cx="10497298" cy="420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7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Servlet?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2088F17-606A-D143-A96F-94C2F7407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10261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HTML 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등의 웹 콘텐츠를 생성하고 전달하기 위해 </a:t>
            </a:r>
            <a:r>
              <a:rPr 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Servlet 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클래스의 구현 규칙을 지켜 자바로 만들어진 프로그램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534CE-A93A-E948-9A7B-9138AFB79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9368"/>
            <a:ext cx="10773644" cy="339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91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Servlet?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2088F17-606A-D143-A96F-94C2F7407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102614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CGI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 원리는 동일하지만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WAS(Tomcat)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Thread pool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이용하여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Thread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단위로 </a:t>
            </a: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서블릿을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실행 시킬 수 있음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Tomcat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이해할 수 있는 순수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Java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코드로만 이루어진 클래스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3288F-4545-0649-8F74-9088ED8E8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225" y="3429000"/>
            <a:ext cx="5797550" cy="322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25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Servlet?</a:t>
            </a:r>
            <a:endParaRPr lang="en-KR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0B5C2-CBC0-E14B-812F-1FC15943C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721" y="1690688"/>
            <a:ext cx="6816008" cy="470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61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Servlet?</a:t>
            </a:r>
            <a:endParaRPr lang="en-KR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AEF82-C9A2-994D-9EBF-FDB25FE20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979" y="1696550"/>
            <a:ext cx="9248042" cy="452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78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Web Container?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2088F17-606A-D143-A96F-94C2F7407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102614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Servlet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들을 관리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..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A010B-81B3-5C41-96ED-89007BC21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850" y="2513419"/>
            <a:ext cx="34163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50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JSP?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95AA5CF-6919-DB4C-B732-964A9D160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102614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Java Server Pages</a:t>
            </a: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 사이트 스크립트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BA19C-232B-3E44-AE68-6A680104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300" y="593830"/>
            <a:ext cx="7082770" cy="567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JSP?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95AA5CF-6919-DB4C-B732-964A9D160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102614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디자인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&lt;-&gt;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자바 코드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비즈니스 </a:t>
            </a: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로직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분리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588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JSP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vs Servlet?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95AA5CF-6919-DB4C-B732-964A9D160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1026140" cy="4351338"/>
          </a:xfrm>
        </p:spPr>
        <p:txBody>
          <a:bodyPr/>
          <a:lstStyle/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D3F81-03AF-EE4F-B0E9-78DA19650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90" y="1443678"/>
            <a:ext cx="7333620" cy="526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15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solidFill>
                  <a:schemeClr val="bg1"/>
                </a:solidFill>
              </a:rPr>
              <a:t>Internet?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DFD1A-FCBF-EB46-A133-D562B541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컴퓨터 사이에 데이터를 주고 받기 위해선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?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97DA6-B320-6C4A-AE42-C5567A207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2858294"/>
            <a:ext cx="8343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65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Spring?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95AA5CF-6919-DB4C-B732-964A9D160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102614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>
                <a:solidFill>
                  <a:schemeClr val="bg1"/>
                </a:solidFill>
                <a:effectLst/>
              </a:rPr>
              <a:t>자바 엔터프라이즈 개발을 편하게 해주는 오픈소스 경량급 애플리케이션 프레임워크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406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엔터프라이즈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95AA5CF-6919-DB4C-B732-964A9D160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102614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서버에서 동작하며 기업과 조직의 업무를 처리해주는 시스템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순수 비즈니스 </a:t>
            </a: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로직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이외에 고려해야 할 것들이 많아짐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웹 인터페이스 뿐만 아니라 데이터베이스 분산 트랜잭션도 필요함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기업 업무의 핵심 역할로 등장하며 중요해지면서 점점 기술적 요구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복잡도 증가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990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EJB?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95AA5CF-6919-DB4C-B732-964A9D160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102614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엔터프라이즈 개발을 단순화하기 위한 스펙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비즈니스 객체들을 관리하는 컨테이너를 만들어서 필요할 때마다 받아서 관리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보안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트랜잭션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분산 컴퓨팅 등 서비스를 제공받기 위해서는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EJB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만의 스펙을 지켜야 했음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비즈니스 </a:t>
            </a: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로직보다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EJB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종속적인 코드가 많아지는 상황이 발생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8347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경량급</a:t>
            </a:r>
            <a:r>
              <a:rPr lang="en-US" dirty="0">
                <a:solidFill>
                  <a:schemeClr val="bg1"/>
                </a:solidFill>
              </a:rPr>
              <a:t>?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95AA5CF-6919-DB4C-B732-964A9D160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102614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비교적 가벼운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Tomcat, Jetty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에서도 완벽하게 동작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EJB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에서는 무겁고 고가인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WAS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필요했고 배포를 위해서는 난해한 설정파일을 툴의 도움을 받아야 했음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6678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엔터프라이즈 개발을 편하게</a:t>
            </a:r>
            <a:r>
              <a:rPr lang="en-US" dirty="0">
                <a:solidFill>
                  <a:schemeClr val="bg1"/>
                </a:solidFill>
              </a:rPr>
              <a:t>?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95AA5CF-6919-DB4C-B732-964A9D160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102614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기술적인 요구를 충족하면서도 개발을 복잡하게 만들지 않는다는 것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애플리케이션의 비즈니스 </a:t>
            </a: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로직에만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집중할 수 있게 해줌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641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복잡함의 해결법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95AA5CF-6919-DB4C-B732-964A9D160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102614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근본적인 엔터프라이즈 개발에 나타나는 복잡함을 해결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비즈니스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기술 두가지의 혼잡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복잡함을 해결하기 위함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51275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복잡함의 해결법 </a:t>
            </a:r>
            <a:r>
              <a:rPr lang="en-US" altLang="ko-KR" dirty="0">
                <a:solidFill>
                  <a:schemeClr val="bg1"/>
                </a:solidFill>
              </a:rPr>
              <a:t>(EJB)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95AA5CF-6919-DB4C-B732-964A9D160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102614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기술적인 복잡함을 애플리케이션 핵심 </a:t>
            </a: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로직과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분리를 함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다만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EJB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라는 환경과 스펙에 종속되는 코드로 만들어져야 하는 부담이 생김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4373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복잡함의 해결법 </a:t>
            </a:r>
            <a:r>
              <a:rPr lang="en-US" altLang="ko-KR" dirty="0">
                <a:solidFill>
                  <a:schemeClr val="bg1"/>
                </a:solidFill>
              </a:rPr>
              <a:t>(Spring)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95AA5CF-6919-DB4C-B732-964A9D160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102614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환경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서버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조건에 달라지는 코드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동일한 목적이지만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API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사용법이 다른 상황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기술적인 복잡함을 추상화를 통해서 </a:t>
            </a: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로우레벨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기술 </a:t>
            </a: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구현부분과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기술을 사용하는 인터페이스를 분리하여 제공하는 방법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스프링은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WAS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기능적인 부분을 유지하되 기술 </a:t>
            </a: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침투적인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부분을 모두 </a:t>
            </a: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해결해줌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479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복잡함의 해결법 </a:t>
            </a:r>
            <a:r>
              <a:rPr lang="en-US" altLang="ko-KR" dirty="0">
                <a:solidFill>
                  <a:schemeClr val="bg1"/>
                </a:solidFill>
              </a:rPr>
              <a:t>(Spring)</a:t>
            </a:r>
            <a:endParaRPr lang="en-KR" dirty="0">
              <a:solidFill>
                <a:schemeClr val="bg1"/>
              </a:solidFill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8BE8AFF-7011-7D4E-9E57-3E459FD90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8733" y="1593850"/>
            <a:ext cx="85657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829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복잡함의 해결법 </a:t>
            </a:r>
            <a:r>
              <a:rPr lang="en-US" altLang="ko-KR" dirty="0">
                <a:solidFill>
                  <a:schemeClr val="bg1"/>
                </a:solidFill>
              </a:rPr>
              <a:t>(Spring)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134672-E690-D042-9AC2-E4227DAB1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SpringContainer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여러 객체들을 관리함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이때 객체간의 의존성을 없애기 위해서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DI(Dependency Injection)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사용함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394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solidFill>
                  <a:schemeClr val="bg1"/>
                </a:solidFill>
              </a:rPr>
              <a:t>Internet?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DFD1A-FCBF-EB46-A133-D562B541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물리적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케이블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),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 무선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(WIFI)</a:t>
            </a: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으로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 연결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97DA6-B320-6C4A-AE42-C5567A207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2858294"/>
            <a:ext cx="8343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144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DI?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134672-E690-D042-9AC2-E4227DAB1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클래스에서 직접 객체를 생성하는 것이 아니라 외부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컨테이너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생성된 객체를 </a:t>
            </a: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주입받는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방식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4188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DI?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134672-E690-D042-9AC2-E4227DAB1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B3DC5-ECA8-2145-AD90-627299008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58" y="326148"/>
            <a:ext cx="7067483" cy="616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90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Spring Boot?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134672-E690-D042-9AC2-E4227DAB1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Spring Framework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Project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중 하나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(</a:t>
            </a:r>
            <a:r>
              <a:rPr lang="en-US" dirty="0">
                <a:hlinkClick r:id="rId2"/>
              </a:rPr>
              <a:t>https://spring.io/projects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Spring Framework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아주 간단하게 실행가능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특징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..</a:t>
            </a:r>
          </a:p>
          <a:p>
            <a:pPr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쉽게 만들고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독립적으로 배포가 가능하며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상용화 수준이며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스프링 기반의 애플리케이션이며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단지 실행만 시키면 된다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4562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의존성 설정</a:t>
            </a:r>
            <a:r>
              <a:rPr lang="en-US" altLang="ko-KR" dirty="0">
                <a:solidFill>
                  <a:schemeClr val="bg1"/>
                </a:solidFill>
              </a:rPr>
              <a:t>(Spring)</a:t>
            </a:r>
            <a:endParaRPr lang="en-KR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9B51EE-70DB-5A4D-9DA2-8A016FB9E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9631" y="1825625"/>
            <a:ext cx="74927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111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의존성 설정</a:t>
            </a:r>
            <a:r>
              <a:rPr lang="en-US" altLang="ko-KR" dirty="0">
                <a:solidFill>
                  <a:schemeClr val="bg1"/>
                </a:solidFill>
              </a:rPr>
              <a:t>(Spring Boot)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19B5E-E6AA-794C-B907-ACE86C841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F2D8C4-EB08-CB42-8A44-9D60CD2C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0" y="2724150"/>
            <a:ext cx="85471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72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의존성 설정</a:t>
            </a:r>
            <a:r>
              <a:rPr lang="en-US" altLang="ko-KR" dirty="0">
                <a:solidFill>
                  <a:schemeClr val="bg1"/>
                </a:solidFill>
              </a:rPr>
              <a:t>(Spring Boot)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19B5E-E6AA-794C-B907-ACE86C841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F3AF75-DFD1-7840-9113-1D570DAFE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49" y="1557880"/>
            <a:ext cx="5016502" cy="530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999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Configuration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(Spring)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19B5E-E6AA-794C-B907-ACE86C841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369B4E-D91D-5843-AE21-009EDB585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8510"/>
            <a:ext cx="10515600" cy="518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99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Configuration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(Spring Boot)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19B5E-E6AA-794C-B907-ACE86C841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3DC76-BC2C-FC47-AC0A-71B20BF35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01763"/>
            <a:ext cx="91186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541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내장 서버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579FC52-A1F0-D34C-9B18-AB1D477A4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기존에서는 외부에서 설치하고 세팅해주고 연결해주고 </a:t>
            </a:r>
            <a:r>
              <a:rPr lang="en-US" altLang="ko-KR" dirty="0">
                <a:solidFill>
                  <a:schemeClr val="bg1"/>
                </a:solidFill>
              </a:rPr>
              <a:t>..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dirty="0" err="1">
                <a:solidFill>
                  <a:schemeClr val="bg1"/>
                </a:solidFill>
              </a:rPr>
              <a:t>배포시에도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JAR</a:t>
            </a:r>
            <a:r>
              <a:rPr lang="ko-KR" altLang="en-US" dirty="0">
                <a:solidFill>
                  <a:schemeClr val="bg1"/>
                </a:solidFill>
              </a:rPr>
              <a:t> 파일 하나로 안에 포함되어 배포됨</a:t>
            </a:r>
            <a:endParaRPr lang="en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4089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내장 서버</a:t>
            </a:r>
            <a:endParaRPr lang="en-KR" dirty="0">
              <a:solidFill>
                <a:schemeClr val="bg1"/>
              </a:solidFill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29729DB-5097-D943-89BC-FD9DD3F78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149" y="1825625"/>
            <a:ext cx="86837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2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solidFill>
                  <a:schemeClr val="bg1"/>
                </a:solidFill>
              </a:rPr>
              <a:t>Internet?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DFD1A-FCBF-EB46-A133-D562B541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대가 된다면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?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5374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Spring Boot?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134672-E690-D042-9AC2-E4227DAB1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설정이 간편하다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971550" lvl="1" indent="-514350"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Dependency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하나만으로도 바로 실행이 가능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의존성 관리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자동 권장 버전 관리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내장 서버로 인한 간단하게 배포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스프링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Security, Data JPA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등의 다른 프레임워크 요소 쉽게 사용 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971550" lvl="1" indent="-514350">
              <a:buAutoNum type="arabicPeriod"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862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solidFill>
                  <a:schemeClr val="bg1"/>
                </a:solidFill>
              </a:rPr>
              <a:t>Internet?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DFD1A-FCBF-EB46-A133-D562B541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45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개의 케이블로 연결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7E337-AFF2-9843-97D9-F5922FBA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150445"/>
            <a:ext cx="5360342" cy="486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8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solidFill>
                  <a:schemeClr val="bg1"/>
                </a:solidFill>
              </a:rPr>
              <a:t>Internet?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DFD1A-FCBF-EB46-A133-D562B541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복잡함을 해결할 수 없나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?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7E337-AFF2-9843-97D9-F5922FBA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150445"/>
            <a:ext cx="5360342" cy="486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7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solidFill>
                  <a:schemeClr val="bg1"/>
                </a:solidFill>
              </a:rPr>
              <a:t>Internet?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DFD1A-FCBF-EB46-A133-D562B541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라우터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 소형 컴퓨터로 메시지를 전달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E6742-4C29-284A-A4FA-44CE77101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81037"/>
            <a:ext cx="577189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83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3101</TotalTime>
  <Words>850</Words>
  <Application>Microsoft Macintosh PowerPoint</Application>
  <PresentationFormat>Widescreen</PresentationFormat>
  <Paragraphs>181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Apple SD Gothic Neo</vt:lpstr>
      <vt:lpstr>Apple Symbols</vt:lpstr>
      <vt:lpstr>Arial</vt:lpstr>
      <vt:lpstr>Calibri</vt:lpstr>
      <vt:lpstr>Calibri Light</vt:lpstr>
      <vt:lpstr>Office Theme</vt:lpstr>
      <vt:lpstr>Journey to Spring Boot</vt:lpstr>
      <vt:lpstr>PowerPoint Presentation</vt:lpstr>
      <vt:lpstr>목적</vt:lpstr>
      <vt:lpstr>Internet?</vt:lpstr>
      <vt:lpstr>Internet?</vt:lpstr>
      <vt:lpstr>Internet?</vt:lpstr>
      <vt:lpstr>Internet?</vt:lpstr>
      <vt:lpstr>Internet?</vt:lpstr>
      <vt:lpstr>Internet?</vt:lpstr>
      <vt:lpstr>Internet?</vt:lpstr>
      <vt:lpstr>Internet?</vt:lpstr>
      <vt:lpstr>Internet?</vt:lpstr>
      <vt:lpstr>Internet?</vt:lpstr>
      <vt:lpstr>Internet?</vt:lpstr>
      <vt:lpstr>Internet?</vt:lpstr>
      <vt:lpstr>Web?</vt:lpstr>
      <vt:lpstr>Web?</vt:lpstr>
      <vt:lpstr>Web Server?</vt:lpstr>
      <vt:lpstr>Web Server?</vt:lpstr>
      <vt:lpstr>Web Server?</vt:lpstr>
      <vt:lpstr>(Static) Web Server?</vt:lpstr>
      <vt:lpstr>Dynamic Web Server?</vt:lpstr>
      <vt:lpstr>CGI?</vt:lpstr>
      <vt:lpstr>CGI?</vt:lpstr>
      <vt:lpstr>CGI?</vt:lpstr>
      <vt:lpstr>CGI?</vt:lpstr>
      <vt:lpstr>WAS?</vt:lpstr>
      <vt:lpstr>WAS?</vt:lpstr>
      <vt:lpstr>WAS?</vt:lpstr>
      <vt:lpstr>Web Container?</vt:lpstr>
      <vt:lpstr>Servlet?</vt:lpstr>
      <vt:lpstr>Servlet?</vt:lpstr>
      <vt:lpstr>Servlet?</vt:lpstr>
      <vt:lpstr>Servlet?</vt:lpstr>
      <vt:lpstr>Servlet?</vt:lpstr>
      <vt:lpstr>Web Container?</vt:lpstr>
      <vt:lpstr>JSP?</vt:lpstr>
      <vt:lpstr>JSP?</vt:lpstr>
      <vt:lpstr>JSP vs Servlet?</vt:lpstr>
      <vt:lpstr>Spring?</vt:lpstr>
      <vt:lpstr>엔터프라이즈?</vt:lpstr>
      <vt:lpstr>EJB?</vt:lpstr>
      <vt:lpstr>경량급?</vt:lpstr>
      <vt:lpstr>엔터프라이즈 개발을 편하게?</vt:lpstr>
      <vt:lpstr>복잡함의 해결법</vt:lpstr>
      <vt:lpstr>복잡함의 해결법 (EJB)</vt:lpstr>
      <vt:lpstr>복잡함의 해결법 (Spring)</vt:lpstr>
      <vt:lpstr>복잡함의 해결법 (Spring)</vt:lpstr>
      <vt:lpstr>복잡함의 해결법 (Spring)</vt:lpstr>
      <vt:lpstr>DI? </vt:lpstr>
      <vt:lpstr>DI? </vt:lpstr>
      <vt:lpstr>Spring Boot?</vt:lpstr>
      <vt:lpstr>의존성 설정(Spring)</vt:lpstr>
      <vt:lpstr>의존성 설정(Spring Boot)</vt:lpstr>
      <vt:lpstr>의존성 설정(Spring Boot)</vt:lpstr>
      <vt:lpstr>Configuration (Spring)</vt:lpstr>
      <vt:lpstr>Configuration (Spring Boot)</vt:lpstr>
      <vt:lpstr>내장 서버</vt:lpstr>
      <vt:lpstr>내장 서버</vt:lpstr>
      <vt:lpstr>Spring Boot?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</dc:title>
  <dc:creator>Microsoft Office User</dc:creator>
  <cp:lastModifiedBy>Microsoft Office User</cp:lastModifiedBy>
  <cp:revision>23</cp:revision>
  <dcterms:created xsi:type="dcterms:W3CDTF">2020-07-31T10:13:46Z</dcterms:created>
  <dcterms:modified xsi:type="dcterms:W3CDTF">2020-08-02T13:55:15Z</dcterms:modified>
</cp:coreProperties>
</file>